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1" r:id="rId4"/>
    <p:sldId id="262" r:id="rId5"/>
    <p:sldId id="263" r:id="rId6"/>
    <p:sldId id="264" r:id="rId7"/>
    <p:sldId id="266" r:id="rId8"/>
    <p:sldId id="265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18F"/>
    <a:srgbClr val="4E6E7A"/>
    <a:srgbClr val="7B9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731DB6-A493-D709-7C69-39AFA8AB33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CCCC1-564F-42E5-765C-C9A7687587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B764-CA57-408F-BEEA-A6895F795F51}" type="datetimeFigureOut">
              <a:rPr lang="it-IT" smtClean="0"/>
              <a:t>14/07/2023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68704-64B5-7254-4AF5-61F8D771DF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94824-CE0E-9DB1-7E0F-2F802C4D60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5C7C-A4EB-4206-BC32-367DBC1180C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55197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Data Mining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39387-8979-42D2-8A1A-5CE7B2886001}" type="datetimeFigureOut">
              <a:rPr lang="it-IT" smtClean="0"/>
              <a:t>14/07/2023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2FFC2-5157-4BFE-ABBE-96834F3C17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63430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C3BBB79-8405-45D8-A794-187EB271BD44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5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A732-DE7A-4330-B35E-DF4D3CCF3A8D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5BAD-DA39-4CEC-8D0B-F063DB0ABC72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6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00AB-BDE0-4BC7-92E9-350004EE8F8C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E05A-CB70-454A-A595-12D94ACB67E5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6F42-BC9E-485C-94E9-C28F9A7195B7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E93F-E2D5-4C97-9139-1851DF3DD04A}" type="datetime1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79CB-9E8B-4DC7-81FE-B732040CCCFF}" type="datetime1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7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C1C8F-16E3-4E7B-8740-8393496432EA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9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BADC-2389-4694-B07A-3EBF8B19495C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0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280DF5C-6E08-4250-B8F0-C3C48B3399B8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4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bstract genetic concept">
            <a:extLst>
              <a:ext uri="{FF2B5EF4-FFF2-40B4-BE49-F238E27FC236}">
                <a16:creationId xmlns:a16="http://schemas.microsoft.com/office/drawing/2014/main" id="{96C62696-9D66-3C89-24AE-C7C154567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0" y="708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02151-338B-C0CD-9E9D-FE3FA2EBA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4" y="1369544"/>
            <a:ext cx="7281799" cy="2964913"/>
          </a:xfrm>
        </p:spPr>
        <p:txBody>
          <a:bodyPr anchor="t">
            <a:noAutofit/>
          </a:bodyPr>
          <a:lstStyle/>
          <a:p>
            <a:pPr algn="r"/>
            <a:r>
              <a:rPr lang="it-IT" sz="6000" b="1" dirty="0"/>
              <a:t>Data mining project: fibrosis liver staging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56913-0179-7AFD-4164-C5EC34690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4224" y="5121140"/>
            <a:ext cx="6755883" cy="1018931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it-IT" sz="5100" b="1" dirty="0">
                <a:solidFill>
                  <a:srgbClr val="FFFFFF"/>
                </a:solidFill>
              </a:rPr>
              <a:t>A cura di Diego Miccoli studente di informatica </a:t>
            </a:r>
          </a:p>
          <a:p>
            <a:pPr algn="ctr"/>
            <a:r>
              <a:rPr lang="it-IT" sz="5100" b="1" dirty="0">
                <a:solidFill>
                  <a:srgbClr val="FFFFFF"/>
                </a:solidFill>
              </a:rPr>
              <a:t>Matricola 738735 </a:t>
            </a:r>
          </a:p>
          <a:p>
            <a:pPr algn="just"/>
            <a:endParaRPr lang="it-IT" sz="2000" b="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928B-F5C3-1D5A-E8D3-E91B3895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260123"/>
            <a:ext cx="2154142" cy="4849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73132F-0CB6-404E-BCC9-7985C26E5D30}" type="datetime1">
              <a:rPr lang="en-US" sz="1600" b="1" smtClean="0">
                <a:solidFill>
                  <a:srgbClr val="FFFFFF"/>
                </a:solidFill>
              </a:rPr>
              <a:t>7/14/2023</a:t>
            </a:fld>
            <a:endParaRPr lang="it-IT" sz="1600" b="1" dirty="0">
              <a:solidFill>
                <a:srgbClr val="FFFFFF"/>
              </a:solidFill>
            </a:endParaRPr>
          </a:p>
        </p:txBody>
      </p:sp>
      <p:pic>
        <p:nvPicPr>
          <p:cNvPr id="9" name="Picture 8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AF5A328-0EEE-343F-73B9-3AB16CA4D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5"/>
            <a:ext cx="4840156" cy="97576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7FBEC2-A737-4E42-C5C5-715A83DA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260123"/>
            <a:ext cx="973666" cy="484901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21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F67F2-3D49-7313-BDEB-3F992602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10" y="-117059"/>
            <a:ext cx="12396020" cy="70921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66BD6-EE48-3E0D-FC4C-1491D2BD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382B2-1F4F-AF0F-31C8-D60663B9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10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5759-6021-A1EC-464D-0D50A73229AA}"/>
              </a:ext>
            </a:extLst>
          </p:cNvPr>
          <p:cNvSpPr txBox="1"/>
          <p:nvPr/>
        </p:nvSpPr>
        <p:spPr>
          <a:xfrm>
            <a:off x="904567" y="363495"/>
            <a:ext cx="558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Results achived up to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A4249-CCB9-BAF1-E05C-ACF567CAB15F}"/>
              </a:ext>
            </a:extLst>
          </p:cNvPr>
          <p:cNvSpPr txBox="1"/>
          <p:nvPr/>
        </p:nvSpPr>
        <p:spPr>
          <a:xfrm>
            <a:off x="786581" y="1256837"/>
            <a:ext cx="5702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 modelli addestrati fino ad ogni non sono stati promettenti per tale ragione al momento l’obiettivo principali dell’addestramento dei modelli e della loro futura ottimizzazione è quello di battere il lower bound segnato dalla moda che vede un accurancy del 26.137%.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4693-A12B-9A5C-A478-672360664343}"/>
              </a:ext>
            </a:extLst>
          </p:cNvPr>
          <p:cNvSpPr txBox="1"/>
          <p:nvPr/>
        </p:nvSpPr>
        <p:spPr>
          <a:xfrm>
            <a:off x="777625" y="2816406"/>
            <a:ext cx="570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Sino ad ora è stato ottimizzato solo il decision tree C4.5 il quale è riuscito a superare la moda, ma ottenendo un risultato ancora ad oggi eccessivamente scarso.</a:t>
            </a:r>
          </a:p>
        </p:txBody>
      </p:sp>
      <p:pic>
        <p:nvPicPr>
          <p:cNvPr id="9" name="Picture 8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651EC656-578A-03C7-C562-0D80223CB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24" y="2953657"/>
            <a:ext cx="4385451" cy="409814"/>
          </a:xfrm>
          <a:prstGeom prst="rect">
            <a:avLst/>
          </a:prstGeom>
        </p:spPr>
      </p:pic>
      <p:pic>
        <p:nvPicPr>
          <p:cNvPr id="13" name="Picture 12" descr="A diagram of a algorithm&#10;&#10;Description automatically generated">
            <a:extLst>
              <a:ext uri="{FF2B5EF4-FFF2-40B4-BE49-F238E27FC236}">
                <a16:creationId xmlns:a16="http://schemas.microsoft.com/office/drawing/2014/main" id="{44538557-7BFC-2DC6-6938-CFF348FAF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54" y="220341"/>
            <a:ext cx="4111025" cy="2996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0E4F3-B8BF-B75E-D02C-08B3DE8BFBC6}"/>
              </a:ext>
            </a:extLst>
          </p:cNvPr>
          <p:cNvSpPr txBox="1"/>
          <p:nvPr/>
        </p:nvSpPr>
        <p:spPr>
          <a:xfrm>
            <a:off x="777625" y="3899410"/>
            <a:ext cx="5700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processo di ottimizzazione è stato condotto con una grid search per l’ottimizzazione di ogni singolo parametro preso individualmente e in seguito attraverso una beamsearch per l’ottimizzazione congiunta dei parametri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49D9E-0F37-5D0E-49F2-ED2AB71D5346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8D42C-EBC2-3753-121E-D51ED0FF8E53}"/>
              </a:ext>
            </a:extLst>
          </p:cNvPr>
          <p:cNvSpPr txBox="1"/>
          <p:nvPr/>
        </p:nvSpPr>
        <p:spPr>
          <a:xfrm>
            <a:off x="788598" y="5352921"/>
            <a:ext cx="570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Tra i modelli candidati per l’ottimizzazione sono stati condotti esperimenti di semi ottimizzazione dei parametri su : ComplementNB e LogistcRegression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B3F9F-A9B4-23BD-D2A1-E9808166F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24" y="3609528"/>
            <a:ext cx="4385451" cy="558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7C7DB5-8D47-8D81-932F-0FDDB03FE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24" y="4119368"/>
            <a:ext cx="4385451" cy="234844"/>
          </a:xfrm>
          <a:prstGeom prst="rect">
            <a:avLst/>
          </a:prstGeom>
        </p:spPr>
      </p:pic>
      <p:pic>
        <p:nvPicPr>
          <p:cNvPr id="18" name="Picture 17" descr="A graph with blue lines&#10;&#10;Description automatically generated">
            <a:extLst>
              <a:ext uri="{FF2B5EF4-FFF2-40B4-BE49-F238E27FC236}">
                <a16:creationId xmlns:a16="http://schemas.microsoft.com/office/drawing/2014/main" id="{5C9BF342-3B5F-DB42-15A3-1C7AAA95C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54" y="4562856"/>
            <a:ext cx="4378748" cy="18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4840D-51F4-9FCD-6EB2-F3A9595D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61" y="-121444"/>
            <a:ext cx="12403721" cy="71008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FA699-660B-47AD-B081-79EE384A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9E1FC-75C7-4904-E25A-E582E73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BBB76-CFFA-7E89-8D36-12E163A9E685}"/>
              </a:ext>
            </a:extLst>
          </p:cNvPr>
          <p:cNvSpPr txBox="1"/>
          <p:nvPr/>
        </p:nvSpPr>
        <p:spPr>
          <a:xfrm>
            <a:off x="619434" y="570270"/>
            <a:ext cx="603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Conclusions and future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D33FD-6777-AF20-9036-48EDE46C9C7C}"/>
              </a:ext>
            </a:extLst>
          </p:cNvPr>
          <p:cNvSpPr txBox="1"/>
          <p:nvPr/>
        </p:nvSpPr>
        <p:spPr>
          <a:xfrm>
            <a:off x="619434" y="1946787"/>
            <a:ext cx="56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Ad oggi non abbiamo soddisfatto il nostro obbiettivo di data mining e conseguentemente anche l’obiettivo di business non è stato raggiunto.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FDF43-88F9-55AB-4109-EBE593002F84}"/>
              </a:ext>
            </a:extLst>
          </p:cNvPr>
          <p:cNvSpPr txBox="1"/>
          <p:nvPr/>
        </p:nvSpPr>
        <p:spPr>
          <a:xfrm>
            <a:off x="619434" y="4149213"/>
            <a:ext cx="562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Per il futuro si prevede un piano di ottimizzazione dei migliori modelli sui quali abbia sperimentato con la speranza di riuscire a soddisfare il nostro obiettivo facendo risparmiare risorse agli ospedali e rendendo la convivenza con la malattia meno problematica.</a:t>
            </a:r>
          </a:p>
        </p:txBody>
      </p:sp>
      <p:pic>
        <p:nvPicPr>
          <p:cNvPr id="10" name="Picture 9" descr="A tree with black text&#10;&#10;Description automatically generated">
            <a:extLst>
              <a:ext uri="{FF2B5EF4-FFF2-40B4-BE49-F238E27FC236}">
                <a16:creationId xmlns:a16="http://schemas.microsoft.com/office/drawing/2014/main" id="{A1F758A7-8713-A0C3-E2EA-1FF6E4E5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3" y="2618433"/>
            <a:ext cx="5732207" cy="194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717407-60FB-CBB3-249A-CD4F21CED26A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225169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29051AC-6DC6-3335-C28E-1231154A81E1}"/>
              </a:ext>
            </a:extLst>
          </p:cNvPr>
          <p:cNvGrpSpPr/>
          <p:nvPr/>
        </p:nvGrpSpPr>
        <p:grpSpPr>
          <a:xfrm>
            <a:off x="0" y="0"/>
            <a:ext cx="12192000" cy="6952611"/>
            <a:chOff x="-221227" y="0"/>
            <a:chExt cx="12413227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3A6D67-1A1F-A93E-DEC9-3DE997E2C0BB}"/>
                </a:ext>
              </a:extLst>
            </p:cNvPr>
            <p:cNvGrpSpPr/>
            <p:nvPr/>
          </p:nvGrpSpPr>
          <p:grpSpPr>
            <a:xfrm>
              <a:off x="-221227" y="0"/>
              <a:ext cx="12413227" cy="6858000"/>
              <a:chOff x="-221227" y="0"/>
              <a:chExt cx="12413227" cy="6858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5F3339A-CD6A-0CE8-9C37-AC000EB8F150}"/>
                  </a:ext>
                </a:extLst>
              </p:cNvPr>
              <p:cNvGrpSpPr/>
              <p:nvPr/>
            </p:nvGrpSpPr>
            <p:grpSpPr>
              <a:xfrm>
                <a:off x="-221227" y="0"/>
                <a:ext cx="12413227" cy="6858000"/>
                <a:chOff x="-221227" y="75821"/>
                <a:chExt cx="12413227" cy="6858000"/>
              </a:xfrm>
            </p:grpSpPr>
            <p:pic>
              <p:nvPicPr>
                <p:cNvPr id="4" name="Picture 3" descr="A blue and white background with lines and dots&#10;&#10;Description automatically generated">
                  <a:extLst>
                    <a:ext uri="{FF2B5EF4-FFF2-40B4-BE49-F238E27FC236}">
                      <a16:creationId xmlns:a16="http://schemas.microsoft.com/office/drawing/2014/main" id="{E3985ED4-E2C2-F8FD-BFC2-E2DFE0DE0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091" r="9091"/>
                <a:stretch/>
              </p:blipFill>
              <p:spPr>
                <a:xfrm>
                  <a:off x="-196977" y="75822"/>
                  <a:ext cx="12388977" cy="6857999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  <a:effectLst>
                  <a:glow rad="127000">
                    <a:schemeClr val="accent2">
                      <a:lumMod val="75000"/>
                    </a:schemeClr>
                  </a:glow>
                </a:effectLst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D0AD23B-E970-5160-5F86-92F27180B6A3}"/>
                    </a:ext>
                  </a:extLst>
                </p:cNvPr>
                <p:cNvSpPr/>
                <p:nvPr/>
              </p:nvSpPr>
              <p:spPr>
                <a:xfrm>
                  <a:off x="-221227" y="75821"/>
                  <a:ext cx="7413524" cy="6858000"/>
                </a:xfrm>
                <a:prstGeom prst="rect">
                  <a:avLst/>
                </a:prstGeom>
                <a:solidFill>
                  <a:srgbClr val="5B818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14" name="Picture 13" descr="A blue and white emblem with a lighthouse and a shield&#10;&#10;Description automatically generated">
                <a:extLst>
                  <a:ext uri="{FF2B5EF4-FFF2-40B4-BE49-F238E27FC236}">
                    <a16:creationId xmlns:a16="http://schemas.microsoft.com/office/drawing/2014/main" id="{B1280C6B-FD35-2875-0348-AD8AA7CD3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9288" y="744026"/>
                <a:ext cx="1341712" cy="1341712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89F91B-09BE-5DF8-235F-4137AB7A7591}"/>
                </a:ext>
              </a:extLst>
            </p:cNvPr>
            <p:cNvSpPr txBox="1"/>
            <p:nvPr/>
          </p:nvSpPr>
          <p:spPr>
            <a:xfrm>
              <a:off x="7368595" y="266864"/>
              <a:ext cx="45922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Data Mining Project fibrosis liver staging classification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38B524-FDAC-40F5-3652-4EB15546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5" y="420753"/>
            <a:ext cx="7047587" cy="1737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C3F5D7-C8AF-78F4-AB32-9542E969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5" y="2362127"/>
            <a:ext cx="6242845" cy="2810500"/>
          </a:xfrm>
          <a:prstGeom prst="rect">
            <a:avLst/>
          </a:prstGeo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8A63CCC-FEE6-EEBB-3A89-7F5AFF22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41806"/>
            <a:ext cx="2154142" cy="403218"/>
          </a:xfrm>
        </p:spPr>
        <p:txBody>
          <a:bodyPr/>
          <a:lstStyle/>
          <a:p>
            <a:fld id="{F7EFCAE9-97C2-40D6-AF08-A76BFBB3FFBF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819A6E7-AEE1-5164-B734-A052DB8D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2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7C7F6-F242-F693-4469-7E7E3E282FEA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448819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4CFDA-4635-09F6-7D6E-FDC306579F5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-2"/>
            <a:chExt cx="12192000" cy="68580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CA6562-FBE3-3488-C7E3-A6C9612AC701}"/>
                </a:ext>
              </a:extLst>
            </p:cNvPr>
            <p:cNvGrpSpPr/>
            <p:nvPr/>
          </p:nvGrpSpPr>
          <p:grpSpPr>
            <a:xfrm>
              <a:off x="0" y="-2"/>
              <a:ext cx="12192000" cy="6858002"/>
              <a:chOff x="0" y="-2"/>
              <a:chExt cx="12192000" cy="68580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7C42840-56A3-1759-ED07-C3C673F3D014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192000" cy="6858002"/>
                <a:chOff x="0" y="-2"/>
                <a:chExt cx="12192000" cy="685800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9E029CD-CA1E-DCA0-1512-D37C39AA2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"/>
                  <a:ext cx="12192000" cy="6857999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CF59760-69C7-C830-AE8F-8F9511C96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-2"/>
                  <a:ext cx="7235282" cy="6858001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675302-E544-6B2B-9CE6-D6FBCBB71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1671" y="112977"/>
                <a:ext cx="4267570" cy="37798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C4B857-53E7-26B9-1CCF-539016C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9764" y="703440"/>
              <a:ext cx="1341236" cy="1341236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113EF-784B-7EE4-BD5C-5056B9C5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154994"/>
            <a:ext cx="2154142" cy="590030"/>
          </a:xfrm>
        </p:spPr>
        <p:txBody>
          <a:bodyPr/>
          <a:lstStyle/>
          <a:p>
            <a:fld id="{A629078C-2997-4BCD-815D-A7F4823335D2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9E3618-8C0F-E091-B8DF-246BDD64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F1A9C-EF5D-57D0-9447-B4CEA3E2DF15}"/>
              </a:ext>
            </a:extLst>
          </p:cNvPr>
          <p:cNvSpPr txBox="1"/>
          <p:nvPr/>
        </p:nvSpPr>
        <p:spPr>
          <a:xfrm>
            <a:off x="381000" y="490964"/>
            <a:ext cx="61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Main problem HCV epidemiology and effects on human 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8B43C-BF63-88EA-B6AA-081AD61B297E}"/>
              </a:ext>
            </a:extLst>
          </p:cNvPr>
          <p:cNvSpPr txBox="1"/>
          <p:nvPr/>
        </p:nvSpPr>
        <p:spPr>
          <a:xfrm>
            <a:off x="682082" y="2458964"/>
            <a:ext cx="5464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HCV è il virus dell’epatite C il quale una volta che infetta una persona con la sua attività replicante arreca seri danni al fegato.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884C0-7A98-6153-9DBC-5AE717AEBC6E}"/>
              </a:ext>
            </a:extLst>
          </p:cNvPr>
          <p:cNvSpPr txBox="1"/>
          <p:nvPr/>
        </p:nvSpPr>
        <p:spPr>
          <a:xfrm>
            <a:off x="733102" y="3612308"/>
            <a:ext cx="5362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virus è particolarmente presente in alcune aree del nostro pianeta ed è agevolato nella sua proliferazione da determinati stili di vita.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CC863-0A4D-9487-EDAD-F1593241D98E}"/>
              </a:ext>
            </a:extLst>
          </p:cNvPr>
          <p:cNvSpPr txBox="1"/>
          <p:nvPr/>
        </p:nvSpPr>
        <p:spPr>
          <a:xfrm>
            <a:off x="733102" y="4880019"/>
            <a:ext cx="536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rischio che può risultare mortale per l’uomo è lo sviluppo della cirrosi.</a:t>
            </a:r>
          </a:p>
        </p:txBody>
      </p:sp>
      <p:pic>
        <p:nvPicPr>
          <p:cNvPr id="19" name="Picture 18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24ED691C-CFC2-B0B8-AFC7-B62FE2484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48" y="2458964"/>
            <a:ext cx="5265534" cy="3768481"/>
          </a:xfrm>
          <a:prstGeom prst="rect">
            <a:avLst/>
          </a:prstGeom>
        </p:spPr>
      </p:pic>
      <p:pic>
        <p:nvPicPr>
          <p:cNvPr id="21" name="Picture 20" descr="A close-up of a cell&#10;&#10;Description automatically generated">
            <a:extLst>
              <a:ext uri="{FF2B5EF4-FFF2-40B4-BE49-F238E27FC236}">
                <a16:creationId xmlns:a16="http://schemas.microsoft.com/office/drawing/2014/main" id="{FE447F8B-69B0-8A96-9B60-3341FED8F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3" y="927941"/>
            <a:ext cx="1461289" cy="1461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7D499-FA2E-3D5B-84D9-FC2CAD69B10B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523662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12B8B3-3FF5-D10E-587E-25A841B2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46337"/>
            <a:ext cx="12496800" cy="715067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644FC-A99C-95B7-CC79-635997D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12A3-9E34-43A3-9F72-DE8FA7C3C326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2BD55-82D6-3297-6D22-0B0F13FF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838" y="6470704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4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67E0-B66B-0FD1-5A56-556663C4134A}"/>
              </a:ext>
            </a:extLst>
          </p:cNvPr>
          <p:cNvSpPr txBox="1"/>
          <p:nvPr/>
        </p:nvSpPr>
        <p:spPr>
          <a:xfrm>
            <a:off x="737419" y="253696"/>
            <a:ext cx="553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Fibrosis liver staging 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3200" b="1" dirty="0">
                <a:solidFill>
                  <a:schemeClr val="bg1"/>
                </a:solidFill>
              </a:rPr>
              <a:t> 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55219-9358-44D2-460B-FC5CDFE6FDC9}"/>
              </a:ext>
            </a:extLst>
          </p:cNvPr>
          <p:cNvSpPr txBox="1"/>
          <p:nvPr/>
        </p:nvSpPr>
        <p:spPr>
          <a:xfrm>
            <a:off x="737419" y="2261419"/>
            <a:ext cx="553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Classificazione della fibrosi epatica attraverso la scala METAVIR che prevede 4 gradi di danno epatico.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E2B03-394A-66C0-819D-33125A0CA1CB}"/>
              </a:ext>
            </a:extLst>
          </p:cNvPr>
          <p:cNvSpPr txBox="1"/>
          <p:nvPr/>
        </p:nvSpPr>
        <p:spPr>
          <a:xfrm>
            <a:off x="737419" y="3429000"/>
            <a:ext cx="5535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trattamento della fibrosi dipende dal suo stadio di avanzamento, ma in ogni caso prevede l’uso dell’interferone, e altri farmaci per combattere le complicanze in aggiunta si richiede uno stretto follow-up che prevede esami del sangue,  ecografia addominale e prelievo e biopsia epatica.</a:t>
            </a:r>
          </a:p>
        </p:txBody>
      </p:sp>
      <p:pic>
        <p:nvPicPr>
          <p:cNvPr id="8" name="Picture 7" descr="A diagram of a virus&#10;&#10;Description automatically generated">
            <a:extLst>
              <a:ext uri="{FF2B5EF4-FFF2-40B4-BE49-F238E27FC236}">
                <a16:creationId xmlns:a16="http://schemas.microsoft.com/office/drawing/2014/main" id="{8747A189-8C2C-79C3-1D6C-04203CB3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1" y="816077"/>
            <a:ext cx="2786686" cy="2771623"/>
          </a:xfrm>
          <a:prstGeom prst="rect">
            <a:avLst/>
          </a:prstGeom>
        </p:spPr>
      </p:pic>
      <p:pic>
        <p:nvPicPr>
          <p:cNvPr id="11" name="Picture 10" descr="A diagram of different types of liver&#10;&#10;Description automatically generated">
            <a:extLst>
              <a:ext uri="{FF2B5EF4-FFF2-40B4-BE49-F238E27FC236}">
                <a16:creationId xmlns:a16="http://schemas.microsoft.com/office/drawing/2014/main" id="{15524E70-0487-DADA-8A34-B9CAE9AB1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39" y="3728952"/>
            <a:ext cx="4797242" cy="2500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17D94-87B9-4D2B-ED69-A10DB41A7702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486202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E7E31-FDDA-8F45-65D2-4A7B555D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3" y="-109323"/>
            <a:ext cx="12378931" cy="70766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73816-7C37-C5A9-E92F-7DA7CF32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5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A818F-5656-15C3-4F2F-E800DE7F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" y="6331974"/>
            <a:ext cx="2154142" cy="413050"/>
          </a:xfrm>
        </p:spPr>
        <p:txBody>
          <a:bodyPr/>
          <a:lstStyle/>
          <a:p>
            <a:fld id="{698A0CF6-41ED-4E71-8AB3-CEDD25E3AAF7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8E34C-495F-EC5E-9C7D-D7D9F4CB34B6}"/>
              </a:ext>
            </a:extLst>
          </p:cNvPr>
          <p:cNvSpPr txBox="1"/>
          <p:nvPr/>
        </p:nvSpPr>
        <p:spPr>
          <a:xfrm>
            <a:off x="796413" y="511277"/>
            <a:ext cx="529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Business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58628-BBC5-C77A-A0D8-DD8721CDB1D5}"/>
              </a:ext>
            </a:extLst>
          </p:cNvPr>
          <p:cNvSpPr txBox="1"/>
          <p:nvPr/>
        </p:nvSpPr>
        <p:spPr>
          <a:xfrm>
            <a:off x="860322" y="2463525"/>
            <a:ext cx="5171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Risparmio della spesa sanitaria dovuto alla diagnostica e al follow-up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Diminuzione del sovraccarico dei reperti specializzati nel trattamento della fibrosi epatica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Migliore qualità di vita da parte dei pazienti affetti da queste problematiche.</a:t>
            </a:r>
          </a:p>
        </p:txBody>
      </p:sp>
      <p:pic>
        <p:nvPicPr>
          <p:cNvPr id="8" name="Picture 7" descr="A jar full of coins and money&#10;&#10;Description automatically generated">
            <a:extLst>
              <a:ext uri="{FF2B5EF4-FFF2-40B4-BE49-F238E27FC236}">
                <a16:creationId xmlns:a16="http://schemas.microsoft.com/office/drawing/2014/main" id="{5738337D-339A-3CA5-CA15-11C24EB7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31" y="1912639"/>
            <a:ext cx="2751166" cy="1521339"/>
          </a:xfrm>
          <a:prstGeom prst="rect">
            <a:avLst/>
          </a:prstGeom>
        </p:spPr>
      </p:pic>
      <p:pic>
        <p:nvPicPr>
          <p:cNvPr id="10" name="Picture 9" descr="A person and person smiling and giving a thumbs up&#10;&#10;Description automatically generated">
            <a:extLst>
              <a:ext uri="{FF2B5EF4-FFF2-40B4-BE49-F238E27FC236}">
                <a16:creationId xmlns:a16="http://schemas.microsoft.com/office/drawing/2014/main" id="{985EEF78-83A7-4268-45E2-61C4933D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40" y="3850206"/>
            <a:ext cx="2625678" cy="1750452"/>
          </a:xfrm>
          <a:prstGeom prst="rect">
            <a:avLst/>
          </a:prstGeom>
        </p:spPr>
      </p:pic>
      <p:pic>
        <p:nvPicPr>
          <p:cNvPr id="12" name="Picture 11" descr="A hand in blue glove holding a test tube with a label&#10;&#10;Description automatically generated">
            <a:extLst>
              <a:ext uri="{FF2B5EF4-FFF2-40B4-BE49-F238E27FC236}">
                <a16:creationId xmlns:a16="http://schemas.microsoft.com/office/drawing/2014/main" id="{66D1D106-6E4A-B383-F54F-305E2F33E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24" y="3850205"/>
            <a:ext cx="1592013" cy="1262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08C22D-6DB7-CF48-F19E-C43FFF9F4026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335038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A129C-39E6-CB2A-62C6-79687029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21" y="-120445"/>
            <a:ext cx="12527808" cy="70988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9084-9C4E-AB8A-9E44-EE1BFDA9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9C4FD-290B-47F1-AD34-3690D4308028}" type="datetime1">
              <a:rPr lang="en-US" sz="1800" b="1" smtClean="0">
                <a:solidFill>
                  <a:schemeClr val="bg1"/>
                </a:solidFill>
              </a:rPr>
              <a:t>7/14/2023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233FD-168B-36AB-A7D1-C379E4CE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6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C427-809B-7443-8EB2-DBCB15D02A45}"/>
              </a:ext>
            </a:extLst>
          </p:cNvPr>
          <p:cNvSpPr txBox="1"/>
          <p:nvPr/>
        </p:nvSpPr>
        <p:spPr>
          <a:xfrm>
            <a:off x="1479754" y="603147"/>
            <a:ext cx="424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Data Mining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55B22-C0D9-74C1-FF67-4F41E53685CF}"/>
              </a:ext>
            </a:extLst>
          </p:cNvPr>
          <p:cNvSpPr txBox="1"/>
          <p:nvPr/>
        </p:nvSpPr>
        <p:spPr>
          <a:xfrm>
            <a:off x="658761" y="2199693"/>
            <a:ext cx="588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Gli obiettivi precedentemente visti per la parte business si traduco nei seguenti obiettivi di data mining sui quali andremo a lavorare per raggiungerli: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8E677-7214-F5F7-4691-AFC747D8BF42}"/>
              </a:ext>
            </a:extLst>
          </p:cNvPr>
          <p:cNvSpPr txBox="1"/>
          <p:nvPr/>
        </p:nvSpPr>
        <p:spPr>
          <a:xfrm>
            <a:off x="658761" y="3734978"/>
            <a:ext cx="5889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Summarization &amp; descriction: per meglio capire come il problema affetta i pazienti e tirare fuori correlazioni presenti nei dati a disposizione.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Multi-class classification: riuscire a prevedere grazie alle feature di input la classe del danno epatico secondo la scala METAVIR.</a:t>
            </a:r>
          </a:p>
        </p:txBody>
      </p:sp>
      <p:pic>
        <p:nvPicPr>
          <p:cNvPr id="9" name="Picture 8" descr="A person writing on a glass board&#10;&#10;Description automatically generated">
            <a:extLst>
              <a:ext uri="{FF2B5EF4-FFF2-40B4-BE49-F238E27FC236}">
                <a16:creationId xmlns:a16="http://schemas.microsoft.com/office/drawing/2014/main" id="{20E04AA8-092E-4409-4D88-8572E4DE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2958340"/>
            <a:ext cx="4437888" cy="2602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3AC8F-A51A-6AB7-5F72-6D9EDF3A642D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2732535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A782D-66B0-42D3-2CAB-F2407FE0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560" y="-122396"/>
            <a:ext cx="12413120" cy="710279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FE7E8-24CD-198F-7D99-A1CD3E54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618" y="6470704"/>
            <a:ext cx="2154142" cy="274320"/>
          </a:xfrm>
        </p:spPr>
        <p:txBody>
          <a:bodyPr/>
          <a:lstStyle/>
          <a:p>
            <a:fld id="{3E4E54DC-22B4-4968-9B1B-44FA92650631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C94B4-CF5F-8277-3EA2-64025040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7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D612E-D776-4C7B-E9EB-68FEE8FB08D6}"/>
              </a:ext>
            </a:extLst>
          </p:cNvPr>
          <p:cNvSpPr txBox="1"/>
          <p:nvPr/>
        </p:nvSpPr>
        <p:spPr>
          <a:xfrm>
            <a:off x="914400" y="511277"/>
            <a:ext cx="5299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Strategy plan to achive our targets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CA806-8DE8-2C72-CC25-BAB9FC0986AF}"/>
              </a:ext>
            </a:extLst>
          </p:cNvPr>
          <p:cNvSpPr txBox="1"/>
          <p:nvPr/>
        </p:nvSpPr>
        <p:spPr>
          <a:xfrm>
            <a:off x="580103" y="2160963"/>
            <a:ext cx="596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Partendo dal nostro dataset contenente dati riguardanti prelievi ematici, test diagnostici nonché dati biometreci su pazienti Egiziani e la classe di fibrosi abbiamo utilizzato la metodologia del CRISP-DM per la comprensione dei dati e la loro visualizzazione. Una volta conclusa la data understanding abbiamo ripulito i nostri dati tramite processi di data cleaning and data trasformation tesi a rimuovere valori nulli, outlier errori sui dati raccolti e provare a ridurre la dimensionalità del nostro dataset per cercare di abbassare la complessità del modello che abbiamo addestrato per il task di classificazione. Ogni passo del Crisp-DM ha portato alla stesura di report che sono stati documentati a corredo con il progetto presentato.</a:t>
            </a:r>
          </a:p>
        </p:txBody>
      </p:sp>
      <p:pic>
        <p:nvPicPr>
          <p:cNvPr id="10" name="Picture 9" descr="Diagram of a diagram of a data system&#10;&#10;Description automatically generated">
            <a:extLst>
              <a:ext uri="{FF2B5EF4-FFF2-40B4-BE49-F238E27FC236}">
                <a16:creationId xmlns:a16="http://schemas.microsoft.com/office/drawing/2014/main" id="{D0E94EB4-FD92-961B-2813-93904B2E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3" y="2075850"/>
            <a:ext cx="4387329" cy="4394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55BA4-BDFB-267C-B09A-905E525228D9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1652948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CE4E55-D178-4ACF-A9BF-07A0A4DE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49" y="-120960"/>
            <a:ext cx="12408098" cy="70999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9F87-9FB0-D089-4923-B5584541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8173" y="6465788"/>
            <a:ext cx="973666" cy="274320"/>
          </a:xfrm>
        </p:spPr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8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9E3A3-B413-14C7-CE57-19D10DBF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8238-53AA-404E-9584-667AAC42AE9F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81BC-572B-57DE-8777-B444387DEFD5}"/>
              </a:ext>
            </a:extLst>
          </p:cNvPr>
          <p:cNvSpPr txBox="1"/>
          <p:nvPr/>
        </p:nvSpPr>
        <p:spPr>
          <a:xfrm>
            <a:off x="1024128" y="550606"/>
            <a:ext cx="514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Findings in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2ECC-B457-881C-D1AF-8687FDA8C8E0}"/>
              </a:ext>
            </a:extLst>
          </p:cNvPr>
          <p:cNvSpPr txBox="1"/>
          <p:nvPr/>
        </p:nvSpPr>
        <p:spPr>
          <a:xfrm>
            <a:off x="875071" y="1720645"/>
            <a:ext cx="5291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La patologia nel campione è bilanciata ovvero affetta in egual misura sia uomini che donne con una differenza del 9%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dati studianti non hanno una correlazione lineari come mostrato dai test eseguiti con i coefficienti di Pearson, Kendall e Spearman.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delle analisi del fegato rimangono pressappoco stabili.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1"/>
                </a:solidFill>
              </a:rPr>
              <a:t>I valori dell’attività di sintesi polimerasica ovvero di replicazione del virus tendono a diminuire dopo le prime 12 settimane dal trattamento.</a:t>
            </a:r>
          </a:p>
        </p:txBody>
      </p:sp>
      <p:pic>
        <p:nvPicPr>
          <p:cNvPr id="14" name="Picture 13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DB67D95C-8810-4B91-1BFB-DD86C64B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62" y="841582"/>
            <a:ext cx="2662915" cy="1758125"/>
          </a:xfrm>
          <a:prstGeom prst="rect">
            <a:avLst/>
          </a:prstGeo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3E9B8B9-6524-DB72-88AD-59A991D0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40" y="2075191"/>
            <a:ext cx="3113389" cy="2373320"/>
          </a:xfrm>
          <a:prstGeom prst="rect">
            <a:avLst/>
          </a:prstGeom>
        </p:spPr>
      </p:pic>
      <p:pic>
        <p:nvPicPr>
          <p:cNvPr id="20" name="Picture 19" descr="A close-up of a graph&#10;&#10;Description automatically generated">
            <a:extLst>
              <a:ext uri="{FF2B5EF4-FFF2-40B4-BE49-F238E27FC236}">
                <a16:creationId xmlns:a16="http://schemas.microsoft.com/office/drawing/2014/main" id="{7F336B1C-021D-4FE1-727F-42B801C54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76" y="4448511"/>
            <a:ext cx="4578297" cy="1794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5714E-E830-7D1F-DCA4-1F647BFB7489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3859757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7290E-F4DD-968C-CA56-DADC5E15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22" y="-153899"/>
            <a:ext cx="12490041" cy="71657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A890F-3CB8-E584-599D-85B7C562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3D6B-CE86-4796-8E81-5FC84D64D32C}" type="datetime1">
              <a:rPr lang="en-US" sz="1600" b="1" smtClean="0">
                <a:solidFill>
                  <a:schemeClr val="bg1"/>
                </a:solidFill>
              </a:rPr>
              <a:t>7/14/2023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23022-8B82-1DB2-AEE0-C4AE56FE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z="1600" b="1" smtClean="0">
                <a:solidFill>
                  <a:schemeClr val="bg1"/>
                </a:solidFill>
              </a:rPr>
              <a:t>9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80918-D068-48ED-5DF3-D7500CE012AD}"/>
              </a:ext>
            </a:extLst>
          </p:cNvPr>
          <p:cNvSpPr txBox="1"/>
          <p:nvPr/>
        </p:nvSpPr>
        <p:spPr>
          <a:xfrm>
            <a:off x="737419" y="235974"/>
            <a:ext cx="5604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</a:rPr>
              <a:t>Models trained for the multi-class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6EBDE-A64F-B278-9B66-C937D1C1012B}"/>
              </a:ext>
            </a:extLst>
          </p:cNvPr>
          <p:cNvSpPr txBox="1"/>
          <p:nvPr/>
        </p:nvSpPr>
        <p:spPr>
          <a:xfrm>
            <a:off x="737419" y="1695583"/>
            <a:ext cx="6105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Il piano  di addestramento documentato in un report apposito ha previsto l’analisi comparativa di più modelli di apprendimento automatico supervisionato. In totale sono stati addestrati 18 modelli e di questi i migliori sono stati selezionati per l’ottimizzazione dei parametri. La scelta del miglior modello ha visto un confronto basata sull’accurancy la quale è stata valutata  su di un processo di ottimizzazione della cross-validation per il miglior numero di folds.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7D8BE-CCBA-2CEC-BCA6-FF820E4FF721}"/>
              </a:ext>
            </a:extLst>
          </p:cNvPr>
          <p:cNvSpPr txBox="1"/>
          <p:nvPr/>
        </p:nvSpPr>
        <p:spPr>
          <a:xfrm>
            <a:off x="1278192" y="4003907"/>
            <a:ext cx="235974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Decision tree c4.5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Gaussian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Multinomial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Bernoulli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Complement 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</a:rPr>
              <a:t>RandomForest</a:t>
            </a: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Extra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Ada 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Gradient 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A9E3E-CEBC-16BA-7BB2-B3270A46072A}"/>
              </a:ext>
            </a:extLst>
          </p:cNvPr>
          <p:cNvSpPr txBox="1"/>
          <p:nvPr/>
        </p:nvSpPr>
        <p:spPr>
          <a:xfrm>
            <a:off x="3637934" y="4003907"/>
            <a:ext cx="2556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Logistic Rgression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SVM coefficient 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Linear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Sthocastic Gradient Descent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Multi-layer Perceptron</a:t>
            </a:r>
          </a:p>
        </p:txBody>
      </p:sp>
      <p:pic>
        <p:nvPicPr>
          <p:cNvPr id="12" name="Picture 11" descr="A robot standing in front of a black background&#10;&#10;Description automatically generated">
            <a:extLst>
              <a:ext uri="{FF2B5EF4-FFF2-40B4-BE49-F238E27FC236}">
                <a16:creationId xmlns:a16="http://schemas.microsoft.com/office/drawing/2014/main" id="{049F1AF0-CB67-1A1E-53CB-1ED34AC9B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78" y="2705294"/>
            <a:ext cx="4040128" cy="259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199D99-DE1E-F36D-84C0-A2BCE420D03E}"/>
              </a:ext>
            </a:extLst>
          </p:cNvPr>
          <p:cNvSpPr txBox="1"/>
          <p:nvPr/>
        </p:nvSpPr>
        <p:spPr>
          <a:xfrm>
            <a:off x="6197750" y="6442285"/>
            <a:ext cx="125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Diego Miccoli</a:t>
            </a:r>
          </a:p>
        </p:txBody>
      </p:sp>
    </p:spTree>
    <p:extLst>
      <p:ext uri="{BB962C8B-B14F-4D97-AF65-F5344CB8AC3E}">
        <p14:creationId xmlns:p14="http://schemas.microsoft.com/office/powerpoint/2010/main" val="107457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332</TotalTime>
  <Words>824</Words>
  <Application>Microsoft Office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Agency FB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Data mining project: fibrosis liver staging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project: fibrosis liver staging classification </dc:title>
  <dc:creator>DIEGO MICCOLI</dc:creator>
  <cp:lastModifiedBy>DIEGO MICCOLI</cp:lastModifiedBy>
  <cp:revision>20</cp:revision>
  <dcterms:created xsi:type="dcterms:W3CDTF">2023-07-11T19:06:33Z</dcterms:created>
  <dcterms:modified xsi:type="dcterms:W3CDTF">2023-07-14T09:29:53Z</dcterms:modified>
</cp:coreProperties>
</file>